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573" r:id="rId5"/>
    <p:sldId id="664" r:id="rId6"/>
    <p:sldId id="665" r:id="rId7"/>
    <p:sldId id="666" r:id="rId8"/>
    <p:sldId id="672" r:id="rId9"/>
    <p:sldId id="669" r:id="rId10"/>
    <p:sldId id="670" r:id="rId11"/>
    <p:sldId id="674" r:id="rId12"/>
    <p:sldId id="671" r:id="rId13"/>
    <p:sldId id="673" r:id="rId14"/>
    <p:sldId id="258" r:id="rId15"/>
    <p:sldId id="675" r:id="rId16"/>
    <p:sldId id="676" r:id="rId17"/>
    <p:sldId id="677" r:id="rId18"/>
    <p:sldId id="6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Sauermann" initials="AS" lastIdx="1" clrIdx="0">
    <p:extLst>
      <p:ext uri="{19B8F6BF-5375-455C-9EA6-DF929625EA0E}">
        <p15:presenceInfo xmlns:p15="http://schemas.microsoft.com/office/powerpoint/2012/main" userId="S-1-5-21-1674518430-937110875-926709054-24845" providerId="AD"/>
      </p:ext>
    </p:extLst>
  </p:cmAuthor>
  <p:cmAuthor id="2" name="Eric Domingue" initials="ED" lastIdx="15" clrIdx="1">
    <p:extLst>
      <p:ext uri="{19B8F6BF-5375-455C-9EA6-DF929625EA0E}">
        <p15:presenceInfo xmlns:p15="http://schemas.microsoft.com/office/powerpoint/2012/main" userId="S-1-5-21-1674518430-937110875-926709054-26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FF0000"/>
    <a:srgbClr val="7C7C7C"/>
    <a:srgbClr val="1E4C27"/>
    <a:srgbClr val="222BDA"/>
    <a:srgbClr val="89C734"/>
    <a:srgbClr val="96C635"/>
    <a:srgbClr val="3E612C"/>
    <a:srgbClr val="5B9BD5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6" autoAdjust="0"/>
    <p:restoredTop sz="94660"/>
  </p:normalViewPr>
  <p:slideViewPr>
    <p:cSldViewPr snapToGrid="0">
      <p:cViewPr varScale="1">
        <p:scale>
          <a:sx n="64" d="100"/>
          <a:sy n="64" d="100"/>
        </p:scale>
        <p:origin x="4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s, Ali" userId="8a1b43cb-efd0-4ad6-a547-5f909cde26fc" providerId="ADAL" clId="{A5CB459E-0C57-4289-9001-62042F07AA4E}"/>
    <pc:docChg chg="undo custSel modSld">
      <pc:chgData name="Williams, Ali" userId="8a1b43cb-efd0-4ad6-a547-5f909cde26fc" providerId="ADAL" clId="{A5CB459E-0C57-4289-9001-62042F07AA4E}" dt="2025-02-17T23:53:52.566" v="57" actId="478"/>
      <pc:docMkLst>
        <pc:docMk/>
      </pc:docMkLst>
      <pc:sldChg chg="delSp mod">
        <pc:chgData name="Williams, Ali" userId="8a1b43cb-efd0-4ad6-a547-5f909cde26fc" providerId="ADAL" clId="{A5CB459E-0C57-4289-9001-62042F07AA4E}" dt="2025-02-17T23:53:33.409" v="54" actId="478"/>
        <pc:sldMkLst>
          <pc:docMk/>
          <pc:sldMk cId="3263453135" sldId="258"/>
        </pc:sldMkLst>
        <pc:picChg chg="del">
          <ac:chgData name="Williams, Ali" userId="8a1b43cb-efd0-4ad6-a547-5f909cde26fc" providerId="ADAL" clId="{A5CB459E-0C57-4289-9001-62042F07AA4E}" dt="2025-02-17T23:53:33.409" v="54" actId="478"/>
          <ac:picMkLst>
            <pc:docMk/>
            <pc:sldMk cId="3263453135" sldId="258"/>
            <ac:picMk id="2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1:23.347" v="0" actId="478"/>
        <pc:sldMkLst>
          <pc:docMk/>
          <pc:sldMk cId="3524663868" sldId="664"/>
        </pc:sldMkLst>
        <pc:picChg chg="del">
          <ac:chgData name="Williams, Ali" userId="8a1b43cb-efd0-4ad6-a547-5f909cde26fc" providerId="ADAL" clId="{A5CB459E-0C57-4289-9001-62042F07AA4E}" dt="2025-02-17T23:51:23.347" v="0" actId="478"/>
          <ac:picMkLst>
            <pc:docMk/>
            <pc:sldMk cId="3524663868" sldId="664"/>
            <ac:picMk id="2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1:29.172" v="1" actId="478"/>
        <pc:sldMkLst>
          <pc:docMk/>
          <pc:sldMk cId="2324211336" sldId="665"/>
        </pc:sldMkLst>
        <pc:picChg chg="del">
          <ac:chgData name="Williams, Ali" userId="8a1b43cb-efd0-4ad6-a547-5f909cde26fc" providerId="ADAL" clId="{A5CB459E-0C57-4289-9001-62042F07AA4E}" dt="2025-02-17T23:51:29.172" v="1" actId="478"/>
          <ac:picMkLst>
            <pc:docMk/>
            <pc:sldMk cId="2324211336" sldId="665"/>
            <ac:picMk id="2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1:36.100" v="2" actId="478"/>
        <pc:sldMkLst>
          <pc:docMk/>
          <pc:sldMk cId="623459374" sldId="666"/>
        </pc:sldMkLst>
        <pc:picChg chg="del">
          <ac:chgData name="Williams, Ali" userId="8a1b43cb-efd0-4ad6-a547-5f909cde26fc" providerId="ADAL" clId="{A5CB459E-0C57-4289-9001-62042F07AA4E}" dt="2025-02-17T23:51:36.100" v="2" actId="478"/>
          <ac:picMkLst>
            <pc:docMk/>
            <pc:sldMk cId="623459374" sldId="666"/>
            <ac:picMk id="16" creationId="{00000000-0000-0000-0000-000000000000}"/>
          </ac:picMkLst>
        </pc:picChg>
      </pc:sldChg>
      <pc:sldChg chg="delSp modSp mod">
        <pc:chgData name="Williams, Ali" userId="8a1b43cb-efd0-4ad6-a547-5f909cde26fc" providerId="ADAL" clId="{A5CB459E-0C57-4289-9001-62042F07AA4E}" dt="2025-02-17T23:52:27.137" v="24" actId="478"/>
        <pc:sldMkLst>
          <pc:docMk/>
          <pc:sldMk cId="3005279205" sldId="669"/>
        </pc:sldMkLst>
        <pc:spChg chg="mod">
          <ac:chgData name="Williams, Ali" userId="8a1b43cb-efd0-4ad6-a547-5f909cde26fc" providerId="ADAL" clId="{A5CB459E-0C57-4289-9001-62042F07AA4E}" dt="2025-02-17T23:52:22.347" v="23" actId="6549"/>
          <ac:spMkLst>
            <pc:docMk/>
            <pc:sldMk cId="3005279205" sldId="669"/>
            <ac:spMk id="7" creationId="{60B43172-4F2E-45F1-9CF2-D120CF3E51CB}"/>
          </ac:spMkLst>
        </pc:spChg>
        <pc:picChg chg="del">
          <ac:chgData name="Williams, Ali" userId="8a1b43cb-efd0-4ad6-a547-5f909cde26fc" providerId="ADAL" clId="{A5CB459E-0C57-4289-9001-62042F07AA4E}" dt="2025-02-17T23:52:27.137" v="24" actId="478"/>
          <ac:picMkLst>
            <pc:docMk/>
            <pc:sldMk cId="3005279205" sldId="669"/>
            <ac:picMk id="16" creationId="{00000000-0000-0000-0000-000000000000}"/>
          </ac:picMkLst>
        </pc:picChg>
      </pc:sldChg>
      <pc:sldChg chg="delSp modSp mod">
        <pc:chgData name="Williams, Ali" userId="8a1b43cb-efd0-4ad6-a547-5f909cde26fc" providerId="ADAL" clId="{A5CB459E-0C57-4289-9001-62042F07AA4E}" dt="2025-02-17T23:53:07.754" v="51" actId="1076"/>
        <pc:sldMkLst>
          <pc:docMk/>
          <pc:sldMk cId="3276297737" sldId="670"/>
        </pc:sldMkLst>
        <pc:spChg chg="mod">
          <ac:chgData name="Williams, Ali" userId="8a1b43cb-efd0-4ad6-a547-5f909cde26fc" providerId="ADAL" clId="{A5CB459E-0C57-4289-9001-62042F07AA4E}" dt="2025-02-17T23:53:07.754" v="51" actId="1076"/>
          <ac:spMkLst>
            <pc:docMk/>
            <pc:sldMk cId="3276297737" sldId="670"/>
            <ac:spMk id="3" creationId="{2ED029FB-2E7D-4E3C-ACD7-9EC6F5AF8027}"/>
          </ac:spMkLst>
        </pc:spChg>
        <pc:picChg chg="del">
          <ac:chgData name="Williams, Ali" userId="8a1b43cb-efd0-4ad6-a547-5f909cde26fc" providerId="ADAL" clId="{A5CB459E-0C57-4289-9001-62042F07AA4E}" dt="2025-02-17T23:52:33.191" v="25" actId="478"/>
          <ac:picMkLst>
            <pc:docMk/>
            <pc:sldMk cId="3276297737" sldId="670"/>
            <ac:picMk id="16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3:14.147" v="52" actId="478"/>
        <pc:sldMkLst>
          <pc:docMk/>
          <pc:sldMk cId="2279258061" sldId="671"/>
        </pc:sldMkLst>
        <pc:picChg chg="del">
          <ac:chgData name="Williams, Ali" userId="8a1b43cb-efd0-4ad6-a547-5f909cde26fc" providerId="ADAL" clId="{A5CB459E-0C57-4289-9001-62042F07AA4E}" dt="2025-02-17T23:53:14.147" v="52" actId="478"/>
          <ac:picMkLst>
            <pc:docMk/>
            <pc:sldMk cId="2279258061" sldId="671"/>
            <ac:picMk id="16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1:41.029" v="3" actId="478"/>
        <pc:sldMkLst>
          <pc:docMk/>
          <pc:sldMk cId="87152324" sldId="672"/>
        </pc:sldMkLst>
        <pc:picChg chg="del">
          <ac:chgData name="Williams, Ali" userId="8a1b43cb-efd0-4ad6-a547-5f909cde26fc" providerId="ADAL" clId="{A5CB459E-0C57-4289-9001-62042F07AA4E}" dt="2025-02-17T23:51:41.029" v="3" actId="478"/>
          <ac:picMkLst>
            <pc:docMk/>
            <pc:sldMk cId="87152324" sldId="672"/>
            <ac:picMk id="16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3:27.412" v="53" actId="478"/>
        <pc:sldMkLst>
          <pc:docMk/>
          <pc:sldMk cId="2601165557" sldId="673"/>
        </pc:sldMkLst>
        <pc:picChg chg="del">
          <ac:chgData name="Williams, Ali" userId="8a1b43cb-efd0-4ad6-a547-5f909cde26fc" providerId="ADAL" clId="{A5CB459E-0C57-4289-9001-62042F07AA4E}" dt="2025-02-17T23:53:27.412" v="53" actId="478"/>
          <ac:picMkLst>
            <pc:docMk/>
            <pc:sldMk cId="2601165557" sldId="673"/>
            <ac:picMk id="16" creationId="{00000000-0000-0000-0000-000000000000}"/>
          </ac:picMkLst>
        </pc:picChg>
      </pc:sldChg>
      <pc:sldChg chg="delSp modSp mod">
        <pc:chgData name="Williams, Ali" userId="8a1b43cb-efd0-4ad6-a547-5f909cde26fc" providerId="ADAL" clId="{A5CB459E-0C57-4289-9001-62042F07AA4E}" dt="2025-02-17T23:53:00.209" v="50" actId="1076"/>
        <pc:sldMkLst>
          <pc:docMk/>
          <pc:sldMk cId="3423732280" sldId="674"/>
        </pc:sldMkLst>
        <pc:spChg chg="mod">
          <ac:chgData name="Williams, Ali" userId="8a1b43cb-efd0-4ad6-a547-5f909cde26fc" providerId="ADAL" clId="{A5CB459E-0C57-4289-9001-62042F07AA4E}" dt="2025-02-17T23:53:00.209" v="50" actId="1076"/>
          <ac:spMkLst>
            <pc:docMk/>
            <pc:sldMk cId="3423732280" sldId="674"/>
            <ac:spMk id="7" creationId="{60B43172-4F2E-45F1-9CF2-D120CF3E51CB}"/>
          </ac:spMkLst>
        </pc:spChg>
        <pc:spChg chg="mod">
          <ac:chgData name="Williams, Ali" userId="8a1b43cb-efd0-4ad6-a547-5f909cde26fc" providerId="ADAL" clId="{A5CB459E-0C57-4289-9001-62042F07AA4E}" dt="2025-02-17T23:52:57.616" v="49" actId="1076"/>
          <ac:spMkLst>
            <pc:docMk/>
            <pc:sldMk cId="3423732280" sldId="674"/>
            <ac:spMk id="15" creationId="{9FCCE33C-37E3-4C51-9490-FCEC7479F7E1}"/>
          </ac:spMkLst>
        </pc:spChg>
        <pc:picChg chg="del">
          <ac:chgData name="Williams, Ali" userId="8a1b43cb-efd0-4ad6-a547-5f909cde26fc" providerId="ADAL" clId="{A5CB459E-0C57-4289-9001-62042F07AA4E}" dt="2025-02-17T23:52:38.375" v="26" actId="478"/>
          <ac:picMkLst>
            <pc:docMk/>
            <pc:sldMk cId="3423732280" sldId="674"/>
            <ac:picMk id="16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3:40.405" v="55" actId="478"/>
        <pc:sldMkLst>
          <pc:docMk/>
          <pc:sldMk cId="662764373" sldId="675"/>
        </pc:sldMkLst>
        <pc:picChg chg="del">
          <ac:chgData name="Williams, Ali" userId="8a1b43cb-efd0-4ad6-a547-5f909cde26fc" providerId="ADAL" clId="{A5CB459E-0C57-4289-9001-62042F07AA4E}" dt="2025-02-17T23:53:40.405" v="55" actId="478"/>
          <ac:picMkLst>
            <pc:docMk/>
            <pc:sldMk cId="662764373" sldId="675"/>
            <ac:picMk id="2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3:45.832" v="56" actId="478"/>
        <pc:sldMkLst>
          <pc:docMk/>
          <pc:sldMk cId="2138187703" sldId="676"/>
        </pc:sldMkLst>
        <pc:picChg chg="del">
          <ac:chgData name="Williams, Ali" userId="8a1b43cb-efd0-4ad6-a547-5f909cde26fc" providerId="ADAL" clId="{A5CB459E-0C57-4289-9001-62042F07AA4E}" dt="2025-02-17T23:53:45.832" v="56" actId="478"/>
          <ac:picMkLst>
            <pc:docMk/>
            <pc:sldMk cId="2138187703" sldId="676"/>
            <ac:picMk id="2" creationId="{00000000-0000-0000-0000-000000000000}"/>
          </ac:picMkLst>
        </pc:picChg>
      </pc:sldChg>
      <pc:sldChg chg="delSp mod">
        <pc:chgData name="Williams, Ali" userId="8a1b43cb-efd0-4ad6-a547-5f909cde26fc" providerId="ADAL" clId="{A5CB459E-0C57-4289-9001-62042F07AA4E}" dt="2025-02-17T23:53:52.566" v="57" actId="478"/>
        <pc:sldMkLst>
          <pc:docMk/>
          <pc:sldMk cId="42084618" sldId="677"/>
        </pc:sldMkLst>
        <pc:picChg chg="del">
          <ac:chgData name="Williams, Ali" userId="8a1b43cb-efd0-4ad6-a547-5f909cde26fc" providerId="ADAL" clId="{A5CB459E-0C57-4289-9001-62042F07AA4E}" dt="2025-02-17T23:53:52.566" v="57" actId="478"/>
          <ac:picMkLst>
            <pc:docMk/>
            <pc:sldMk cId="42084618" sldId="677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0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0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4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40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2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49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6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38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4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28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52194-5FB8-4584-AE3F-0063E82EBD8A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6D31-2D3E-4C0E-843E-FC7E67C54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00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andfill#/media/File:Wysypisko.jpg" TargetMode="External"/><Relationship Id="rId2" Type="http://schemas.openxmlformats.org/officeDocument/2006/relationships/hyperlink" Target="https://commons.wikimedia.org/wiki/File:Garbage_dump,_Talisay,_Cebu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uolacascia.it/attivita/clil2/webquest/resources/energy%20kids%20page/www.eia.doe.gov/kids/energyfacts/saving/recycling/solidwaste/landfiller.html" TargetMode="External"/><Relationship Id="rId4" Type="http://schemas.openxmlformats.org/officeDocument/2006/relationships/hyperlink" Target="https://floatingcovers.wordpress.com/tag/landfill-line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ummer Leav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</a:extLst>
          </a:blip>
          <a:srcRect l="16401" b="24760"/>
          <a:stretch/>
        </p:blipFill>
        <p:spPr bwMode="auto">
          <a:xfrm rot="10800000">
            <a:off x="1389377" y="933105"/>
            <a:ext cx="9413244" cy="5344105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1240970" y="302164"/>
            <a:ext cx="97100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500" b="1" cap="small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ea typeface="MS UI Gothic" panose="020B0600070205080204" pitchFamily="34" charset="-128"/>
                <a:cs typeface="Mongolian Baiti" panose="03000500000000000000" pitchFamily="66" charset="0"/>
              </a:rPr>
              <a:t>Landfill 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2331" y="5459214"/>
            <a:ext cx="10807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Ali Williams, Senior Civil/Environmental Engineer</a:t>
            </a:r>
          </a:p>
        </p:txBody>
      </p:sp>
    </p:spTree>
    <p:extLst>
      <p:ext uri="{BB962C8B-B14F-4D97-AF65-F5344CB8AC3E}">
        <p14:creationId xmlns:p14="http://schemas.microsoft.com/office/powerpoint/2010/main" val="189439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0261" y="793632"/>
            <a:ext cx="9636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Is a Landfill Different then a Garbage Dump?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2032" y="1725998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6A79CE-2577-45B0-81FA-7CB44857A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695" y="1923691"/>
            <a:ext cx="3869102" cy="2337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CC56E3-4B81-4482-8590-63472F1764F3}"/>
              </a:ext>
            </a:extLst>
          </p:cNvPr>
          <p:cNvSpPr txBox="1"/>
          <p:nvPr/>
        </p:nvSpPr>
        <p:spPr>
          <a:xfrm>
            <a:off x="629728" y="1923691"/>
            <a:ext cx="5466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Garbage Dump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An open site where Garbage is dumped in a pile, typically harmful to the surrounding environments </a:t>
            </a:r>
          </a:p>
          <a:p>
            <a:r>
              <a:rPr lang="en-US" sz="2400" b="1" dirty="0"/>
              <a:t> 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CA35BAE-613B-4941-85D5-48D8DB61E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695" y="4372917"/>
            <a:ext cx="3869102" cy="245849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54DBFE1-4AEE-4FB3-9F44-6A201F66C015}"/>
              </a:ext>
            </a:extLst>
          </p:cNvPr>
          <p:cNvSpPr/>
          <p:nvPr/>
        </p:nvSpPr>
        <p:spPr>
          <a:xfrm>
            <a:off x="629728" y="4265584"/>
            <a:ext cx="11207935" cy="107333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3B8291-FF16-461B-A813-C9CCA61D456E}"/>
              </a:ext>
            </a:extLst>
          </p:cNvPr>
          <p:cNvSpPr txBox="1"/>
          <p:nvPr/>
        </p:nvSpPr>
        <p:spPr>
          <a:xfrm>
            <a:off x="569343" y="4606506"/>
            <a:ext cx="55266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Landfill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An Engineered system designed to store waste in a manner that protects public health and natural resources </a:t>
            </a:r>
          </a:p>
        </p:txBody>
      </p:sp>
    </p:spTree>
    <p:extLst>
      <p:ext uri="{BB962C8B-B14F-4D97-AF65-F5344CB8AC3E}">
        <p14:creationId xmlns:p14="http://schemas.microsoft.com/office/powerpoint/2010/main" val="352466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3716E81-6623-4A96-A827-765B77976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700" y="0"/>
            <a:ext cx="12192000" cy="69010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552" y="743990"/>
            <a:ext cx="882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What Makes a Landfill Better Than a Dump?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F7FA5C-B1C9-4760-BEEE-9F98D18AFA4B}"/>
              </a:ext>
            </a:extLst>
          </p:cNvPr>
          <p:cNvSpPr txBox="1"/>
          <p:nvPr/>
        </p:nvSpPr>
        <p:spPr>
          <a:xfrm>
            <a:off x="159711" y="2032636"/>
            <a:ext cx="5464713" cy="923330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742950" lvl="1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r>
              <a:rPr lang="en-US" dirty="0"/>
              <a:t>More environmentally friendly than a Dump </a:t>
            </a:r>
          </a:p>
          <a:p>
            <a:pPr lvl="1"/>
            <a:r>
              <a:rPr lang="en-US" dirty="0"/>
              <a:t>typically less </a:t>
            </a:r>
            <a:r>
              <a:rPr lang="en-US" dirty="0" err="1"/>
              <a:t>odours</a:t>
            </a:r>
            <a:r>
              <a:rPr lang="en-US" dirty="0"/>
              <a:t>, litter, groundwater and air pollution than dumps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9AAECB-3E2A-4EF5-A289-8788B35119A0}"/>
              </a:ext>
            </a:extLst>
          </p:cNvPr>
          <p:cNvSpPr txBox="1"/>
          <p:nvPr/>
        </p:nvSpPr>
        <p:spPr>
          <a:xfrm>
            <a:off x="159711" y="3280228"/>
            <a:ext cx="5464713" cy="923330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742950" lvl="1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r>
              <a:rPr lang="en-US" dirty="0"/>
              <a:t>Animals are Less likely to congregate around Landfills then dumps</a:t>
            </a:r>
          </a:p>
          <a:p>
            <a:pPr lvl="1"/>
            <a:r>
              <a:rPr lang="en-US" dirty="0"/>
              <a:t>Landfills have better barriers and covers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9336B4-B2E2-4133-8982-7323833C1EE1}"/>
              </a:ext>
            </a:extLst>
          </p:cNvPr>
          <p:cNvSpPr txBox="1"/>
          <p:nvPr/>
        </p:nvSpPr>
        <p:spPr>
          <a:xfrm>
            <a:off x="159711" y="4525579"/>
            <a:ext cx="5464713" cy="646331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742950" lvl="1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r>
              <a:rPr lang="en-US" dirty="0"/>
              <a:t>Landfills can be converted into greenspace at the end of their life cycle and dumps cannot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F02CC0-8469-4C2E-A4F3-47E40584F3A7}"/>
              </a:ext>
            </a:extLst>
          </p:cNvPr>
          <p:cNvSpPr txBox="1"/>
          <p:nvPr/>
        </p:nvSpPr>
        <p:spPr>
          <a:xfrm>
            <a:off x="159711" y="5553836"/>
            <a:ext cx="5464713" cy="646331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742950" lvl="1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r>
              <a:rPr lang="en-US" dirty="0"/>
              <a:t>Energy can be generated from the gas produced from the decomposing garbage</a:t>
            </a:r>
          </a:p>
        </p:txBody>
      </p:sp>
    </p:spTree>
    <p:extLst>
      <p:ext uri="{BB962C8B-B14F-4D97-AF65-F5344CB8AC3E}">
        <p14:creationId xmlns:p14="http://schemas.microsoft.com/office/powerpoint/2010/main" val="2324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670CF0-3197-40EE-9921-F85A20673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43100" y="0"/>
            <a:ext cx="141351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0260" y="743990"/>
            <a:ext cx="4739915" cy="646331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6931A-7989-4747-A259-853FF0D3A1A6}"/>
              </a:ext>
            </a:extLst>
          </p:cNvPr>
          <p:cNvSpPr txBox="1"/>
          <p:nvPr/>
        </p:nvSpPr>
        <p:spPr>
          <a:xfrm>
            <a:off x="-37587" y="4573932"/>
            <a:ext cx="12223630" cy="369332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Landfills are engineered to store trash in an environmentally friendly way; this is accomplished in a variety of different ways. </a:t>
            </a:r>
          </a:p>
        </p:txBody>
      </p:sp>
    </p:spTree>
    <p:extLst>
      <p:ext uri="{BB962C8B-B14F-4D97-AF65-F5344CB8AC3E}">
        <p14:creationId xmlns:p14="http://schemas.microsoft.com/office/powerpoint/2010/main" val="62345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6931A-7989-4747-A259-853FF0D3A1A6}"/>
              </a:ext>
            </a:extLst>
          </p:cNvPr>
          <p:cNvSpPr txBox="1"/>
          <p:nvPr/>
        </p:nvSpPr>
        <p:spPr>
          <a:xfrm>
            <a:off x="492032" y="1803726"/>
            <a:ext cx="10041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is Garbage stored?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431400-663F-4AE4-9CC3-4ABAECABE7F6}"/>
              </a:ext>
            </a:extLst>
          </p:cNvPr>
          <p:cNvSpPr/>
          <p:nvPr/>
        </p:nvSpPr>
        <p:spPr>
          <a:xfrm>
            <a:off x="492032" y="2353898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466803-2738-48FC-B3FA-D2A96C701457}"/>
              </a:ext>
            </a:extLst>
          </p:cNvPr>
          <p:cNvSpPr txBox="1"/>
          <p:nvPr/>
        </p:nvSpPr>
        <p:spPr>
          <a:xfrm>
            <a:off x="672860" y="2782669"/>
            <a:ext cx="470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hole is dug at the site of the landfill for the trash to be stored in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AA4BF-59BD-4491-984F-98ABBEF47932}"/>
              </a:ext>
            </a:extLst>
          </p:cNvPr>
          <p:cNvSpPr txBox="1"/>
          <p:nvPr/>
        </p:nvSpPr>
        <p:spPr>
          <a:xfrm>
            <a:off x="672860" y="4000795"/>
            <a:ext cx="4701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trash is then compacted frequently to be as efficient with the space as possible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45621-BA9E-408F-9171-004D6D69349E}"/>
              </a:ext>
            </a:extLst>
          </p:cNvPr>
          <p:cNvSpPr txBox="1"/>
          <p:nvPr/>
        </p:nvSpPr>
        <p:spPr>
          <a:xfrm>
            <a:off x="672860" y="5426015"/>
            <a:ext cx="47013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Trash is then buried under layers of dirt, this helps the decomposing process and prevents unwanted smells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D3D941-DE89-49D9-AA39-F642B0AEA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063" y="2730688"/>
            <a:ext cx="6124935" cy="344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7BD08-CF86-47E1-9E2A-DE53AFBFD935}"/>
              </a:ext>
            </a:extLst>
          </p:cNvPr>
          <p:cNvSpPr txBox="1"/>
          <p:nvPr/>
        </p:nvSpPr>
        <p:spPr>
          <a:xfrm>
            <a:off x="580364" y="1799692"/>
            <a:ext cx="2994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Engineered Liner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226752-93E5-4FEC-9A21-DF6D525DD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424" y="2578935"/>
            <a:ext cx="5148986" cy="38617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F7B207-1A8E-4E38-A615-43CDDFFD9FA0}"/>
              </a:ext>
            </a:extLst>
          </p:cNvPr>
          <p:cNvSpPr/>
          <p:nvPr/>
        </p:nvSpPr>
        <p:spPr>
          <a:xfrm>
            <a:off x="497475" y="248825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893BD-BB95-44E4-82C0-DDCF03E05F0F}"/>
              </a:ext>
            </a:extLst>
          </p:cNvPr>
          <p:cNvSpPr txBox="1"/>
          <p:nvPr/>
        </p:nvSpPr>
        <p:spPr>
          <a:xfrm>
            <a:off x="724619" y="2796257"/>
            <a:ext cx="557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lining is used to help prevent seepage of a substance called Leachate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284A5A-67A8-4B1E-88C2-013104893922}"/>
              </a:ext>
            </a:extLst>
          </p:cNvPr>
          <p:cNvSpPr txBox="1"/>
          <p:nvPr/>
        </p:nvSpPr>
        <p:spPr>
          <a:xfrm>
            <a:off x="724619" y="3702336"/>
            <a:ext cx="551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Leachate: A toxic liquid that is produced when water and solid waste mix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43172-4F2E-45F1-9CF2-D120CF3E51CB}"/>
              </a:ext>
            </a:extLst>
          </p:cNvPr>
          <p:cNvSpPr txBox="1"/>
          <p:nvPr/>
        </p:nvSpPr>
        <p:spPr>
          <a:xfrm>
            <a:off x="724619" y="4658264"/>
            <a:ext cx="5148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liner stops the Leachate from seeping into the ground and eventually polluting the Groundwater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27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7BD08-CF86-47E1-9E2A-DE53AFBFD935}"/>
              </a:ext>
            </a:extLst>
          </p:cNvPr>
          <p:cNvSpPr txBox="1"/>
          <p:nvPr/>
        </p:nvSpPr>
        <p:spPr>
          <a:xfrm>
            <a:off x="580364" y="1799692"/>
            <a:ext cx="82994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Happens to the Leachate (</a:t>
            </a:r>
            <a:r>
              <a:rPr lang="en-US" sz="3200" dirty="0" err="1"/>
              <a:t>I.e</a:t>
            </a:r>
            <a:r>
              <a:rPr lang="en-US" sz="3200" dirty="0"/>
              <a:t> Toxic Liquid)?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F7B207-1A8E-4E38-A615-43CDDFFD9FA0}"/>
              </a:ext>
            </a:extLst>
          </p:cNvPr>
          <p:cNvSpPr/>
          <p:nvPr/>
        </p:nvSpPr>
        <p:spPr>
          <a:xfrm>
            <a:off x="497475" y="248825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893BD-BB95-44E4-82C0-DDCF03E05F0F}"/>
              </a:ext>
            </a:extLst>
          </p:cNvPr>
          <p:cNvSpPr txBox="1"/>
          <p:nvPr/>
        </p:nvSpPr>
        <p:spPr>
          <a:xfrm>
            <a:off x="819510" y="3672643"/>
            <a:ext cx="5578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After the Leachate is blocked by the liner, it is collected at the bottom of the landfill</a:t>
            </a:r>
          </a:p>
        </p:txBody>
      </p:sp>
      <p:pic>
        <p:nvPicPr>
          <p:cNvPr id="1026" name="Picture 2" descr="Image result for landfill leachate collection">
            <a:extLst>
              <a:ext uri="{FF2B5EF4-FFF2-40B4-BE49-F238E27FC236}">
                <a16:creationId xmlns:a16="http://schemas.microsoft.com/office/drawing/2014/main" id="{08E44B06-B6F0-4A55-A42F-6D3D08816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910" y="2796257"/>
            <a:ext cx="47625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D029FB-2E7D-4E3C-ACD7-9EC6F5AF8027}"/>
              </a:ext>
            </a:extLst>
          </p:cNvPr>
          <p:cNvSpPr txBox="1"/>
          <p:nvPr/>
        </p:nvSpPr>
        <p:spPr>
          <a:xfrm>
            <a:off x="819510" y="4983668"/>
            <a:ext cx="5506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Leachate is then treated so it is no longer harmful to the environment </a:t>
            </a:r>
          </a:p>
        </p:txBody>
      </p:sp>
    </p:spTree>
    <p:extLst>
      <p:ext uri="{BB962C8B-B14F-4D97-AF65-F5344CB8AC3E}">
        <p14:creationId xmlns:p14="http://schemas.microsoft.com/office/powerpoint/2010/main" val="327629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7BD08-CF86-47E1-9E2A-DE53AFBFD935}"/>
              </a:ext>
            </a:extLst>
          </p:cNvPr>
          <p:cNvSpPr txBox="1"/>
          <p:nvPr/>
        </p:nvSpPr>
        <p:spPr>
          <a:xfrm>
            <a:off x="580364" y="1799692"/>
            <a:ext cx="5381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Monitored Natural Attenuation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F7B207-1A8E-4E38-A615-43CDDFFD9FA0}"/>
              </a:ext>
            </a:extLst>
          </p:cNvPr>
          <p:cNvSpPr/>
          <p:nvPr/>
        </p:nvSpPr>
        <p:spPr>
          <a:xfrm>
            <a:off x="497475" y="248825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893BD-BB95-44E4-82C0-DDCF03E05F0F}"/>
              </a:ext>
            </a:extLst>
          </p:cNvPr>
          <p:cNvSpPr txBox="1"/>
          <p:nvPr/>
        </p:nvSpPr>
        <p:spPr>
          <a:xfrm>
            <a:off x="724619" y="2796257"/>
            <a:ext cx="5578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small and remote landfills generate very little amounts of leachate, or the leachate generated is not overly toxic.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43172-4F2E-45F1-9CF2-D120CF3E51CB}"/>
              </a:ext>
            </a:extLst>
          </p:cNvPr>
          <p:cNvSpPr txBox="1"/>
          <p:nvPr/>
        </p:nvSpPr>
        <p:spPr>
          <a:xfrm>
            <a:off x="724619" y="4048072"/>
            <a:ext cx="51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Natural Attenuation Landfill relies on natural soil and water bacteria to breakdown contaminants.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056D97-28BA-437D-AC7F-D76140E40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616" y="2831866"/>
            <a:ext cx="5355793" cy="36683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CCE33C-37E3-4C51-9490-FCEC7479F7E1}"/>
              </a:ext>
            </a:extLst>
          </p:cNvPr>
          <p:cNvSpPr txBox="1"/>
          <p:nvPr/>
        </p:nvSpPr>
        <p:spPr>
          <a:xfrm>
            <a:off x="724619" y="5022889"/>
            <a:ext cx="5148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groundwater and surface water is monitored annually to confirm performance.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LINER EXERCISE</a:t>
            </a:r>
          </a:p>
        </p:txBody>
      </p:sp>
    </p:spTree>
    <p:extLst>
      <p:ext uri="{BB962C8B-B14F-4D97-AF65-F5344CB8AC3E}">
        <p14:creationId xmlns:p14="http://schemas.microsoft.com/office/powerpoint/2010/main" val="342373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7BD08-CF86-47E1-9E2A-DE53AFBFD935}"/>
              </a:ext>
            </a:extLst>
          </p:cNvPr>
          <p:cNvSpPr txBox="1"/>
          <p:nvPr/>
        </p:nvSpPr>
        <p:spPr>
          <a:xfrm>
            <a:off x="580364" y="1799692"/>
            <a:ext cx="6925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happens when a Landfill gets full?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F7B207-1A8E-4E38-A615-43CDDFFD9FA0}"/>
              </a:ext>
            </a:extLst>
          </p:cNvPr>
          <p:cNvSpPr/>
          <p:nvPr/>
        </p:nvSpPr>
        <p:spPr>
          <a:xfrm>
            <a:off x="497475" y="248825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893BD-BB95-44E4-82C0-DDCF03E05F0F}"/>
              </a:ext>
            </a:extLst>
          </p:cNvPr>
          <p:cNvSpPr txBox="1"/>
          <p:nvPr/>
        </p:nvSpPr>
        <p:spPr>
          <a:xfrm>
            <a:off x="349774" y="2882674"/>
            <a:ext cx="6347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At the end of a Landfills life cycle, layers of clay and soil are placed on top to seal off the garbage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E34C1D-2E77-480C-A64F-E180123E8549}"/>
              </a:ext>
            </a:extLst>
          </p:cNvPr>
          <p:cNvSpPr txBox="1"/>
          <p:nvPr/>
        </p:nvSpPr>
        <p:spPr>
          <a:xfrm>
            <a:off x="349774" y="3946670"/>
            <a:ext cx="5534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en-US" sz="2000" dirty="0"/>
              <a:t>For large landfills (more than 1 million cubic meters) a Gas Collection System is then installed to collect any gases that are produced from the decomposing garbage. This Gas can be used to produce electricity or be converted into a form of fuel.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7C47A9-AF01-4EAA-8807-DF622638B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209" y="2882674"/>
            <a:ext cx="5079987" cy="335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How do Landfills work?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7BD08-CF86-47E1-9E2A-DE53AFBFD935}"/>
              </a:ext>
            </a:extLst>
          </p:cNvPr>
          <p:cNvSpPr txBox="1"/>
          <p:nvPr/>
        </p:nvSpPr>
        <p:spPr>
          <a:xfrm>
            <a:off x="580364" y="1799692"/>
            <a:ext cx="8271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happens to the land after a Landfill is full?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F7B207-1A8E-4E38-A615-43CDDFFD9FA0}"/>
              </a:ext>
            </a:extLst>
          </p:cNvPr>
          <p:cNvSpPr/>
          <p:nvPr/>
        </p:nvSpPr>
        <p:spPr>
          <a:xfrm>
            <a:off x="497475" y="248825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893BD-BB95-44E4-82C0-DDCF03E05F0F}"/>
              </a:ext>
            </a:extLst>
          </p:cNvPr>
          <p:cNvSpPr txBox="1"/>
          <p:nvPr/>
        </p:nvSpPr>
        <p:spPr>
          <a:xfrm>
            <a:off x="497475" y="2798534"/>
            <a:ext cx="440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Landfill can be converted back to a green space once the area is deemed safe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1D8B23-0B61-4640-8E0B-06900CAB7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924" y="2832142"/>
            <a:ext cx="5432235" cy="36395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502BCA-1F95-4EF0-A770-1BCCFB660BA7}"/>
              </a:ext>
            </a:extLst>
          </p:cNvPr>
          <p:cNvSpPr txBox="1"/>
          <p:nvPr/>
        </p:nvSpPr>
        <p:spPr>
          <a:xfrm>
            <a:off x="7070145" y="5436846"/>
            <a:ext cx="4486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area used to be a Landfill!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D0564A9-6EE5-4369-B548-37DB506C11E7}"/>
              </a:ext>
            </a:extLst>
          </p:cNvPr>
          <p:cNvCxnSpPr>
            <a:cxnSpLocks/>
          </p:cNvCxnSpPr>
          <p:nvPr/>
        </p:nvCxnSpPr>
        <p:spPr>
          <a:xfrm flipV="1">
            <a:off x="8352692" y="4341572"/>
            <a:ext cx="0" cy="1095274"/>
          </a:xfrm>
          <a:prstGeom prst="straightConnector1">
            <a:avLst/>
          </a:prstGeom>
          <a:ln w="5715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2FED57-7F91-4A2D-B220-FDE75B8C021E}"/>
              </a:ext>
            </a:extLst>
          </p:cNvPr>
          <p:cNvSpPr txBox="1"/>
          <p:nvPr/>
        </p:nvSpPr>
        <p:spPr>
          <a:xfrm>
            <a:off x="497475" y="4229771"/>
            <a:ext cx="4262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site is then continued to be monitored to ensure everything is still functioning as intended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6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2034" y="2391175"/>
            <a:ext cx="11207931" cy="78159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Recycling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D0E1D-DB34-4BB0-9B0A-783BE13608CD}"/>
              </a:ext>
            </a:extLst>
          </p:cNvPr>
          <p:cNvSpPr txBox="1"/>
          <p:nvPr/>
        </p:nvSpPr>
        <p:spPr>
          <a:xfrm>
            <a:off x="580364" y="1799692"/>
            <a:ext cx="11196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 Ontario, some communities recycle or divert the following types of waste: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89CB5-1286-4A45-B3C9-B0DDB87AD568}"/>
              </a:ext>
            </a:extLst>
          </p:cNvPr>
          <p:cNvSpPr txBox="1"/>
          <p:nvPr/>
        </p:nvSpPr>
        <p:spPr>
          <a:xfrm>
            <a:off x="492034" y="2537597"/>
            <a:ext cx="52845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Blue Box Waste – Plastic, Glass, Metal, </a:t>
            </a:r>
            <a:r>
              <a:rPr lang="en-US" sz="2400" dirty="0" err="1"/>
              <a:t>Cardbord</a:t>
            </a:r>
            <a:r>
              <a:rPr lang="en-US" sz="2400" dirty="0"/>
              <a:t> and Paper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Household Hazardous Waste – Oil, Cleaning Chemicals, Batteries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Used Tires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Electronic 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Food Waste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FB51E-A742-4A7D-A050-09326AF62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039" y="2680174"/>
            <a:ext cx="2166567" cy="17084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BF7EBB-7625-4EFC-B031-EEE82B50B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781" y="3045238"/>
            <a:ext cx="3514725" cy="1295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CB8749-F46A-4FCC-93E8-8009BC2FF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432" y="4852771"/>
            <a:ext cx="2166568" cy="16020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C821B7-8F6F-4B2F-8197-2B72E0A97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11" y="4886932"/>
            <a:ext cx="2356190" cy="15679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3CFE8F-F371-485A-BE2D-1A0C112B87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991" y="4926683"/>
            <a:ext cx="2725515" cy="152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5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2034" y="2391175"/>
            <a:ext cx="11207931" cy="78159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Recycling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D0E1D-DB34-4BB0-9B0A-783BE13608CD}"/>
              </a:ext>
            </a:extLst>
          </p:cNvPr>
          <p:cNvSpPr txBox="1"/>
          <p:nvPr/>
        </p:nvSpPr>
        <p:spPr>
          <a:xfrm>
            <a:off x="580364" y="1799692"/>
            <a:ext cx="10940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But it is better to Reduce and Reuse the waste before it gets to the landfill: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89CB5-1286-4A45-B3C9-B0DDB87AD568}"/>
              </a:ext>
            </a:extLst>
          </p:cNvPr>
          <p:cNvSpPr txBox="1"/>
          <p:nvPr/>
        </p:nvSpPr>
        <p:spPr>
          <a:xfrm>
            <a:off x="492034" y="2537597"/>
            <a:ext cx="5284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Recycled Paper for office or crafts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Recycled Plastic for Yarn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Used Tires for Shoes, Wall, Decorations and Furniture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11BA93-95BF-4511-AF17-494142353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54" y="2516866"/>
            <a:ext cx="2343150" cy="1952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2A7D64-630E-4D7A-9D00-8C62B12E2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103" y="2712831"/>
            <a:ext cx="3065843" cy="17353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4AE960-9573-4FCC-AA5E-DA7D7909D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16" y="4946289"/>
            <a:ext cx="3489612" cy="16024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1451D8-999C-4956-8AF2-B37ABE8FE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81" y="4584940"/>
            <a:ext cx="2343150" cy="20076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4C0E6E5-F597-4C80-B45A-6CE5C4D6E3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584" y="4588718"/>
            <a:ext cx="2605053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6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2034" y="2391175"/>
            <a:ext cx="11207931" cy="78159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Recycling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D0E1D-DB34-4BB0-9B0A-783BE13608CD}"/>
              </a:ext>
            </a:extLst>
          </p:cNvPr>
          <p:cNvSpPr txBox="1"/>
          <p:nvPr/>
        </p:nvSpPr>
        <p:spPr>
          <a:xfrm>
            <a:off x="580364" y="1799692"/>
            <a:ext cx="10940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But it is better to Reduce and Reuse the waste before it gets to the landfill: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89CB5-1286-4A45-B3C9-B0DDB87AD568}"/>
              </a:ext>
            </a:extLst>
          </p:cNvPr>
          <p:cNvSpPr txBox="1"/>
          <p:nvPr/>
        </p:nvSpPr>
        <p:spPr>
          <a:xfrm>
            <a:off x="492034" y="2537597"/>
            <a:ext cx="5284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Recycled E-Waste for Office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Food Waste For Compost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AED968-5949-45ED-B80E-4F9F5E7F4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480" y="2537597"/>
            <a:ext cx="3549528" cy="19811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AB7455-93D8-434F-B7DE-BF8C6A604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2" y="2647217"/>
            <a:ext cx="1977716" cy="1793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C2C826-0DDA-4DAF-8041-E6DB3E1943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386" y="3467926"/>
            <a:ext cx="3101367" cy="31013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85FB781-0242-49B5-93FE-95A2A39D15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58" y="4721443"/>
            <a:ext cx="2466975" cy="18478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EDCBEA1-23A7-4EA0-A91F-980CD96A4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059" y="4748691"/>
            <a:ext cx="2694929" cy="179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8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2034" y="2391175"/>
            <a:ext cx="11207931" cy="78159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470260" y="743990"/>
            <a:ext cx="866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What Can You Do to Help Reduce Waste?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0261" y="1686090"/>
            <a:ext cx="11207935" cy="50777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89CB5-1286-4A45-B3C9-B0DDB87AD568}"/>
              </a:ext>
            </a:extLst>
          </p:cNvPr>
          <p:cNvSpPr txBox="1"/>
          <p:nvPr/>
        </p:nvSpPr>
        <p:spPr>
          <a:xfrm>
            <a:off x="492034" y="2537597"/>
            <a:ext cx="5284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Questions?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DBF056-DAAF-4453-9B43-281A0F4D6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03" y="3137761"/>
            <a:ext cx="3702373" cy="27618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178650-3148-431B-B6DA-3405EC06D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711" y="3137761"/>
            <a:ext cx="4129910" cy="27618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50604E-7C22-4E4E-8430-2FB176C81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86" y="3119423"/>
            <a:ext cx="2780215" cy="278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58400-A073-4742-B78A-D446592F9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2B407-4E95-4ABC-8C9D-C419EFDF2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https://commons.wikimedia.org/wiki/File:Garbage_dump,_Talisay,_Cebu.jpg</a:t>
            </a:r>
            <a:endParaRPr lang="en-US" dirty="0"/>
          </a:p>
          <a:p>
            <a:r>
              <a:rPr lang="en-US" dirty="0">
                <a:hlinkClick r:id="rId3"/>
              </a:rPr>
              <a:t>https://en.wikipedia.org/wiki/Landfill#/media/File:Wysypisko.jpg</a:t>
            </a:r>
            <a:endParaRPr lang="en-US" dirty="0"/>
          </a:p>
          <a:p>
            <a:r>
              <a:rPr lang="en-US" dirty="0">
                <a:hlinkClick r:id="rId4"/>
              </a:rPr>
              <a:t>https://floatingcovers.wordpress.com/tag/landfill-liners/</a:t>
            </a:r>
            <a:endParaRPr lang="en-US" dirty="0"/>
          </a:p>
          <a:p>
            <a:r>
              <a:rPr lang="en-US" dirty="0">
                <a:hlinkClick r:id="rId5"/>
              </a:rPr>
              <a:t>http://www.scuolacascia.it/attivita/clil2/webquest/resources/energy%20kids%20page/www.eia.doe.gov/kids/energyfacts/saving/recycling/solidwaste/landfiller.html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0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F57535856338488BFED538332760B0" ma:contentTypeVersion="10" ma:contentTypeDescription="Create a new document." ma:contentTypeScope="" ma:versionID="be1d3b76a6101932be422305a0230fe2">
  <xsd:schema xmlns:xsd="http://www.w3.org/2001/XMLSchema" xmlns:xs="http://www.w3.org/2001/XMLSchema" xmlns:p="http://schemas.microsoft.com/office/2006/metadata/properties" xmlns:ns3="d1a64990-97af-426b-b886-ed4f5788f460" targetNamespace="http://schemas.microsoft.com/office/2006/metadata/properties" ma:root="true" ma:fieldsID="f949b966e1061a836fa1e8c73345f7ff" ns3:_="">
    <xsd:import namespace="d1a64990-97af-426b-b886-ed4f5788f4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64990-97af-426b-b886-ed4f5788f4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E0BC95-CB89-4D5A-B562-7A3D751B9598}">
  <ds:schemaRefs>
    <ds:schemaRef ds:uri="http://schemas.microsoft.com/office/2006/documentManagement/types"/>
    <ds:schemaRef ds:uri="http://purl.org/dc/terms/"/>
    <ds:schemaRef ds:uri="d1a64990-97af-426b-b886-ed4f5788f460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56C9D02-ACD5-4A01-A0BB-4CC351B2AB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5C6DDF-65A9-42A7-99EE-5DFD8A9E6B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64990-97af-426b-b886-ed4f5788f4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13506</TotalTime>
  <Words>734</Words>
  <Application>Microsoft Office PowerPoint</Application>
  <PresentationFormat>Widescreen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Mongolian Baiti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Sources</vt:lpstr>
    </vt:vector>
  </TitlesOfParts>
  <Manager>asauermann@dstgroup.com</Manager>
  <Company>DST Consulting Engineers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PPT Presentation for GeoVancouver 2016</dc:subject>
  <dc:creator>asauermann@dstgroup.com</dc:creator>
  <cp:keywords>GeoVancouver</cp:keywords>
  <dc:description>PPT Presentation for 60th Annual CGS Conference - GeoVancouver.</dc:description>
  <cp:lastModifiedBy>Williams, Ali</cp:lastModifiedBy>
  <cp:revision>342</cp:revision>
  <dcterms:created xsi:type="dcterms:W3CDTF">2015-11-23T18:24:33Z</dcterms:created>
  <dcterms:modified xsi:type="dcterms:W3CDTF">2025-02-17T23:53:56Z</dcterms:modified>
  <cp:category>Geotechnical Engineering Conference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0x0101003FF57535856338488BFED538332760B0</vt:lpwstr>
  </property>
</Properties>
</file>